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90" r:id="rId2"/>
    <p:sldId id="340" r:id="rId3"/>
    <p:sldId id="343" r:id="rId4"/>
    <p:sldId id="341" r:id="rId5"/>
    <p:sldId id="342" r:id="rId6"/>
    <p:sldId id="339" r:id="rId7"/>
    <p:sldId id="344" r:id="rId8"/>
    <p:sldId id="333" r:id="rId9"/>
    <p:sldId id="338" r:id="rId10"/>
    <p:sldId id="335" r:id="rId11"/>
    <p:sldId id="289" r:id="rId12"/>
    <p:sldId id="291" r:id="rId13"/>
    <p:sldId id="327" r:id="rId14"/>
    <p:sldId id="328" r:id="rId15"/>
    <p:sldId id="329" r:id="rId16"/>
    <p:sldId id="337" r:id="rId17"/>
    <p:sldId id="30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872A4F1-0A39-4D15-8212-3B149F80C3EB}" type="datetimeFigureOut">
              <a:rPr lang="en-US" smtClean="0"/>
              <a:t>7/26/2013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latin typeface="Aharoni" pitchFamily="2" charset="-79"/>
                <a:cs typeface="Aharoni" pitchFamily="2" charset="-79"/>
              </a:rPr>
              <a:t>養育合神心意的兒女</a:t>
            </a:r>
            <a:br>
              <a:rPr lang="zh-TW" altLang="en-US" sz="5400" b="1" dirty="0" smtClean="0">
                <a:latin typeface="Aharoni" pitchFamily="2" charset="-79"/>
                <a:cs typeface="Aharoni" pitchFamily="2" charset="-79"/>
              </a:rPr>
            </a:br>
            <a:endParaRPr lang="en-US" sz="5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473200"/>
          </a:xfrm>
        </p:spPr>
        <p:txBody>
          <a:bodyPr>
            <a:normAutofit/>
          </a:bodyPr>
          <a:lstStyle/>
          <a:p>
            <a:r>
              <a:rPr lang="ja-JP" altLang="en-US" sz="2600" dirty="0" smtClean="0">
                <a:solidFill>
                  <a:schemeClr val="tx1"/>
                </a:solidFill>
              </a:rPr>
              <a:t>成</a:t>
            </a:r>
            <a:r>
              <a:rPr lang="ja-JP" altLang="en-US" sz="2600" dirty="0">
                <a:solidFill>
                  <a:schemeClr val="tx1"/>
                </a:solidFill>
              </a:rPr>
              <a:t>人主日學課</a:t>
            </a:r>
            <a:r>
              <a:rPr lang="ja-JP" altLang="en-US" sz="2600" dirty="0" smtClean="0">
                <a:solidFill>
                  <a:schemeClr val="tx1"/>
                </a:solidFill>
              </a:rPr>
              <a:t>程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第四課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對青少年</a:t>
            </a:r>
            <a:r>
              <a:rPr lang="ja-JP" altLang="en-US" sz="2400" dirty="0" smtClean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的管與教 </a:t>
            </a:r>
            <a:r>
              <a:rPr 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I</a:t>
            </a:r>
            <a:endParaRPr lang="en-US" sz="2600" dirty="0">
              <a:solidFill>
                <a:schemeClr val="tx1"/>
              </a:solidFill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11429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9069">
            <a:off x="994367" y="1556184"/>
            <a:ext cx="2345441" cy="2568258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2329">
            <a:off x="5813119" y="1578125"/>
            <a:ext cx="2375690" cy="23756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0361160">
            <a:off x="146474" y="4357519"/>
            <a:ext cx="43941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Merilyn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Hickey: A minister, a television evangelist, very strong in the word of God, a pastor’s wife.  Firmly believes generation blessings.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294557">
            <a:off x="4373959" y="4083519"/>
            <a:ext cx="43941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haroni" pitchFamily="2" charset="-79"/>
                <a:cs typeface="Aharoni" pitchFamily="2" charset="-79"/>
              </a:rPr>
              <a:t>Sara Bowling: </a:t>
            </a:r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Merilyn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Hickey’s daughter. She embraces her mother’s faith and ministers along with her parents. She also is the senior pastor’s wife in a Denver church.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 rot="20361160">
            <a:off x="1556020" y="5365585"/>
            <a:ext cx="2889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haroni" pitchFamily="2" charset="-79"/>
                <a:cs typeface="Aharoni" pitchFamily="2" charset="-79"/>
              </a:rPr>
              <a:t>(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父母要祝福下一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代</a:t>
            </a:r>
            <a:r>
              <a:rPr lang="en-US" altLang="ja-JP" sz="2000" dirty="0" smtClean="0">
                <a:latin typeface="Aharoni" pitchFamily="2" charset="-79"/>
                <a:cs typeface="Aharoni" pitchFamily="2" charset="-79"/>
              </a:rPr>
              <a:t>…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要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祝福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下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一代的下一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代傳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下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去</a:t>
            </a:r>
            <a:r>
              <a:rPr lang="en-US" altLang="ja-JP" sz="2000" dirty="0" smtClean="0">
                <a:latin typeface="Aharoni" pitchFamily="2" charset="-79"/>
                <a:cs typeface="Aharoni" pitchFamily="2" charset="-79"/>
              </a:rPr>
              <a:t>…)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 rot="1301682">
            <a:off x="4797891" y="5603424"/>
            <a:ext cx="2889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haroni" pitchFamily="2" charset="-79"/>
                <a:cs typeface="Aharoni" pitchFamily="2" charset="-79"/>
              </a:rPr>
              <a:t>(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父母要祝福下一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代</a:t>
            </a:r>
            <a:r>
              <a:rPr lang="en-US" altLang="ja-JP" sz="2000" dirty="0" smtClean="0">
                <a:latin typeface="Aharoni" pitchFamily="2" charset="-79"/>
                <a:cs typeface="Aharoni" pitchFamily="2" charset="-79"/>
              </a:rPr>
              <a:t>…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要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祝福</a:t>
            </a:r>
            <a:r>
              <a:rPr lang="ja-JP" altLang="en-US" sz="2000" dirty="0" smtClean="0">
                <a:latin typeface="Aharoni" pitchFamily="2" charset="-79"/>
                <a:cs typeface="Aharoni" pitchFamily="2" charset="-79"/>
              </a:rPr>
              <a:t>下</a:t>
            </a:r>
            <a:r>
              <a:rPr lang="ja-JP" altLang="en-US" sz="2000" dirty="0">
                <a:latin typeface="Aharoni" pitchFamily="2" charset="-79"/>
                <a:cs typeface="Aharoni" pitchFamily="2" charset="-79"/>
              </a:rPr>
              <a:t>一代的下一代傳下去</a:t>
            </a:r>
            <a:r>
              <a:rPr lang="en-US" altLang="ja-JP" sz="2000" dirty="0" smtClean="0">
                <a:latin typeface="Aharoni" pitchFamily="2" charset="-79"/>
                <a:cs typeface="Aharoni" pitchFamily="2" charset="-79"/>
              </a:rPr>
              <a:t>…)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045833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0574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ja-JP" altLang="en-US" b="1" u="heavy" dirty="0">
                <a:latin typeface="HGSHeiseiMinchotaiW9" pitchFamily="18" charset="-128"/>
                <a:ea typeface="HGSHeiseiMinchotaiW9" pitchFamily="18" charset="-128"/>
              </a:rPr>
              <a:t>三谷會堂使</a:t>
            </a:r>
            <a:r>
              <a:rPr lang="ja-JP" altLang="en-US" b="1" u="heavy" dirty="0" smtClean="0">
                <a:latin typeface="HGSHeiseiMinchotaiW9" pitchFamily="18" charset="-128"/>
                <a:ea typeface="HGSHeiseiMinchotaiW9" pitchFamily="18" charset="-128"/>
              </a:rPr>
              <a:t>命</a:t>
            </a:r>
            <a:r>
              <a:rPr lang="en-US" altLang="ja-JP" b="1" u="heavy" dirty="0" smtClean="0">
                <a:latin typeface="HGSHeiseiMinchotaiW9" pitchFamily="18" charset="-128"/>
                <a:ea typeface="HGSHeiseiMinchotaiW9" pitchFamily="18" charset="-128"/>
              </a:rPr>
              <a:t>(Tri-Valley Mission Statement)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【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藉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著神的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道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在三谷地區建立基督化華人家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庭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薪火傳承神的愛與教訓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。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】</a:t>
            </a:r>
          </a:p>
          <a:p>
            <a:pPr marL="0" indent="0">
              <a:buNone/>
            </a:pP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【To build up Chinese Christian families in Tri-Valley with the word of God, and to pass down the love and teachings of Jesus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through generations 】</a:t>
            </a:r>
          </a:p>
        </p:txBody>
      </p:sp>
    </p:spTree>
    <p:extLst>
      <p:ext uri="{BB962C8B-B14F-4D97-AF65-F5344CB8AC3E}">
        <p14:creationId xmlns:p14="http://schemas.microsoft.com/office/powerpoint/2010/main" val="42470235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267200"/>
            <a:ext cx="2133600" cy="223058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92382"/>
            <a:ext cx="83820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latin typeface="HGSHeiseiMinchotaiW9" pitchFamily="18" charset="-128"/>
                <a:ea typeface="HGSHeiseiMinchotaiW9" pitchFamily="18" charset="-128"/>
              </a:rPr>
              <a:t>Merilyn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 Hickey and Sara Bowling did ministries and many Christians researches together...</a:t>
            </a:r>
          </a:p>
          <a:p>
            <a:pPr marL="0" indent="0">
              <a:buNone/>
            </a:pP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O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ne of her researches: she tracked down all 1,300+ descendants of Jonathan Edwards- a faithful servant of God (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一個很愛主，也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被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神很重用的僕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) in the 1700s...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295 university graduates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13 became the Principles of Universities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56 became professors in Universities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3 became US congressmen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3 became governors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30 grand children became US judges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100 became lawyers</a:t>
            </a:r>
          </a:p>
          <a:p>
            <a:pPr marL="0" indent="0">
              <a:buNone/>
            </a:pP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59932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486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>
                <a:latin typeface="HGSHeiseiMinchotaiW9" pitchFamily="18" charset="-128"/>
                <a:ea typeface="HGSHeiseiMinchotaiW9" pitchFamily="18" charset="-128"/>
              </a:rPr>
              <a:t>Jonathan Edwards-</a:t>
            </a:r>
            <a:endParaRPr lang="en-US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1 became a famous US French University Principle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56 became medical doctors 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75 became military captains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100 became famous pastors and missionaries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80 became US government officials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3 became US major cities 'mayors 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1 became the head of US Finance Department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1 even became the US Vice President</a:t>
            </a:r>
          </a:p>
          <a:p>
            <a:pPr marL="0" indent="0">
              <a:buNone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Jonathan Edwards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是不是一個神很祝福的家族？</a:t>
            </a:r>
            <a:endParaRPr lang="en-US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zh-TW" altLang="en-US" dirty="0"/>
              <a:t>「看 哪 、 敬 畏 耶 和 華 的 人 、 必 要 這 樣 蒙 福 </a:t>
            </a:r>
            <a:r>
              <a:rPr lang="zh-TW" altLang="en-US" dirty="0" smtClean="0"/>
              <a:t>。願 </a:t>
            </a:r>
            <a:r>
              <a:rPr lang="zh-TW" altLang="en-US" dirty="0"/>
              <a:t>耶 和 華 從 錫 安 賜 福 給 你 。 願 你 一 生 一 世  、看 見 耶 路 撒 冷 的 好 處 </a:t>
            </a:r>
            <a:r>
              <a:rPr lang="zh-TW" altLang="en-US" dirty="0" smtClean="0"/>
              <a:t>。</a:t>
            </a:r>
            <a:r>
              <a:rPr lang="zh-TW" altLang="en-US" dirty="0"/>
              <a:t> 願 你 看 見 你 兒 女 的 兒 女 。 願 平 安 歸 於 以 色 列 。 </a:t>
            </a:r>
            <a:r>
              <a:rPr lang="zh-TW" altLang="en-US" dirty="0" smtClean="0"/>
              <a:t>」詩篇</a:t>
            </a:r>
            <a:r>
              <a:rPr lang="en-US" altLang="zh-TW" dirty="0" smtClean="0">
                <a:latin typeface="Aharoni" pitchFamily="2" charset="-79"/>
                <a:cs typeface="Aharoni" pitchFamily="2" charset="-79"/>
              </a:rPr>
              <a:t>128: 4-6</a:t>
            </a:r>
          </a:p>
          <a:p>
            <a:pPr marL="0" indent="0">
              <a:buNone/>
            </a:pP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神的心意是要祝福我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們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和我們的下一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代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和下一代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的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下一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代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cs typeface="Aharoni" pitchFamily="2" charset="-79"/>
              </a:rPr>
              <a:t>...</a:t>
            </a:r>
            <a:endParaRPr lang="en-US" sz="2600" dirty="0">
              <a:latin typeface="HGSHeiseiMinchotaiW9" pitchFamily="18" charset="-128"/>
              <a:ea typeface="HGSHeiseiMinchotaiW9" pitchFamily="18" charset="-128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72052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Fact , data and statistic of 2013:</a:t>
            </a:r>
          </a:p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Barna Group Data recent statistic～ 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45% high school students feel that they do have connection with God-meaning 55% do not have connection.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 Youth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Sunday school attendance has dropped to 30% and small group discussion has dropped to 20%.  </a:t>
            </a: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 4 out of 10 youths no longer active in church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later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on in lives but still call themselves Christians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 Nearly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75% of teens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do not attend church upon graduation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of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high school as they enter into first year of college</a:t>
            </a:r>
          </a:p>
        </p:txBody>
      </p:sp>
    </p:spTree>
    <p:extLst>
      <p:ext uri="{BB962C8B-B14F-4D97-AF65-F5344CB8AC3E}">
        <p14:creationId xmlns:p14="http://schemas.microsoft.com/office/powerpoint/2010/main" val="22917194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446283"/>
            <a:ext cx="8839200" cy="5106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The Spiritual Activities of American Teenagers as individual</a:t>
            </a:r>
            <a:r>
              <a:rPr lang="en-US" altLang="ja-JP" sz="1800" dirty="0" smtClean="0">
                <a:latin typeface="HGSHeiseiMinchotaiW9" pitchFamily="18" charset="-128"/>
                <a:ea typeface="HGSHeiseiMinchotaiW9" pitchFamily="18" charset="-128"/>
              </a:rPr>
              <a:t>:2009</a:t>
            </a:r>
            <a:r>
              <a:rPr lang="ja-JP" altLang="en-US" sz="18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endParaRPr lang="en-US" altLang="ja-JP" sz="18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6781800" cy="4280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1783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3999"/>
            <a:ext cx="8458200" cy="5106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The Spiritual Activities of American Teenagers as groups:</a:t>
            </a:r>
            <a:r>
              <a:rPr lang="en-US" altLang="ja-JP" sz="1800" dirty="0" smtClean="0">
                <a:latin typeface="HGSHeiseiMinchotaiW9" pitchFamily="18" charset="-128"/>
                <a:ea typeface="HGSHeiseiMinchotaiW9" pitchFamily="18" charset="-128"/>
              </a:rPr>
              <a:t>2009</a:t>
            </a:r>
          </a:p>
          <a:p>
            <a:pPr marL="0" indent="0">
              <a:buNone/>
            </a:pP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9" y="2057401"/>
            <a:ext cx="7086600" cy="41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1505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Fact , data and statistic:  </a:t>
            </a:r>
          </a:p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Barna Group Data recent statistic～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Most people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begin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a lasting determination about the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significance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of Christ’s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by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age 12 because their fundamental perspectives on truth, integrity, meaning, justice, morality, and ethics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start to establish.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A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person’s response to the meaning and personal value of Jesus Christ’s life, death and resurrection is usually determined before a person reaches eighteen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People’s spiritual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beliefs are irrevocably formed when they are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pre-teens between ages 12-16.</a:t>
            </a:r>
          </a:p>
        </p:txBody>
      </p:sp>
      <p:sp>
        <p:nvSpPr>
          <p:cNvPr id="4" name="Rectangle 3"/>
          <p:cNvSpPr/>
          <p:nvPr/>
        </p:nvSpPr>
        <p:spPr>
          <a:xfrm rot="20240556">
            <a:off x="23955" y="2698206"/>
            <a:ext cx="8693188" cy="661720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bliqueBottomRight"/>
            <a:lightRig rig="threePt" dir="t"/>
          </a:scene3d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3700" b="1" dirty="0">
                <a:solidFill>
                  <a:srgbClr val="FF0000"/>
                </a:solidFill>
                <a:latin typeface="HGSHeiseiMinchotaiW9" pitchFamily="18" charset="-128"/>
                <a:ea typeface="HGSHeiseiMinchotaiW9" pitchFamily="18" charset="-128"/>
              </a:rPr>
              <a:t>Peak of spiritual seeking ages : </a:t>
            </a:r>
            <a:r>
              <a:rPr lang="en-US" sz="3700" b="1" dirty="0" smtClean="0">
                <a:solidFill>
                  <a:srgbClr val="FF0000"/>
                </a:solidFill>
                <a:latin typeface="HGSHeiseiMinchotaiW9" pitchFamily="18" charset="-128"/>
                <a:ea typeface="HGSHeiseiMinchotaiW9" pitchFamily="18" charset="-128"/>
              </a:rPr>
              <a:t>12 - 18</a:t>
            </a:r>
            <a:endParaRPr lang="en-US" sz="3700" b="1" i="1" cap="all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435775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799" y="1524000"/>
            <a:ext cx="8382001" cy="510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Fact , data and statistic:</a:t>
            </a:r>
          </a:p>
          <a:p>
            <a:pPr marL="0" indent="0">
              <a:buNone/>
            </a:pP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～ Fuller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Seminary studies have shown: </a:t>
            </a:r>
          </a:p>
          <a:p>
            <a:pPr marL="0" indent="0">
              <a:buNone/>
            </a:pP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“the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most important factor in whether young people leave the church or remain steadfast in their faith was whether they have a </a:t>
            </a:r>
            <a:r>
              <a:rPr lang="en-US" b="1" u="heavy" dirty="0">
                <a:latin typeface="HGSHeiseiMinchotaiW9" pitchFamily="18" charset="-128"/>
                <a:ea typeface="HGSHeiseiMinchotaiW9" pitchFamily="18" charset="-128"/>
              </a:rPr>
              <a:t>safe haven </a:t>
            </a:r>
            <a:r>
              <a:rPr lang="en-US" u="heavy" dirty="0">
                <a:latin typeface="HGSHeiseiMinchotaiW9" pitchFamily="18" charset="-128"/>
                <a:ea typeface="HGSHeiseiMinchotaiW9" pitchFamily="18" charset="-128"/>
              </a:rPr>
              <a:t>to express their doubts and concerns regarding the Scriptures and their faith 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before leaving home. What is critical is that our youth have adults to provide them direction and guidance regarding the apprehensions they may have about their faith. </a:t>
            </a:r>
            <a:r>
              <a:rPr lang="en-US" u="heavy" dirty="0">
                <a:latin typeface="HGSHeiseiMinchotaiW9" pitchFamily="18" charset="-128"/>
                <a:ea typeface="HGSHeiseiMinchotaiW9" pitchFamily="18" charset="-128"/>
              </a:rPr>
              <a:t>Such a refuge is found in two places: </a:t>
            </a:r>
            <a:endParaRPr lang="en-US" u="heavy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7710" y="5410200"/>
            <a:ext cx="9196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HGSHeiseiMinchotaiW9" pitchFamily="18" charset="-128"/>
                <a:ea typeface="HGSHeiseiMinchotaiW9" pitchFamily="18" charset="-128"/>
              </a:rPr>
              <a:t>From their parents and from their church youth ministry programs</a:t>
            </a:r>
            <a:endParaRPr lang="en-US" sz="2400" b="1" dirty="0">
              <a:solidFill>
                <a:srgbClr val="FF0000"/>
              </a:solidFill>
              <a:latin typeface="HGSHeiseiMinchotaiW9" pitchFamily="18" charset="-128"/>
              <a:ea typeface="HGSHeiseiMinchotaiW9" pitchFamily="18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5867400"/>
            <a:ext cx="88392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HGSHeiseiMinchotaiW9" pitchFamily="18" charset="-128"/>
                <a:ea typeface="HGSHeiseiMinchotaiW9" pitchFamily="18" charset="-128"/>
              </a:rPr>
              <a:t>Home and Church play equally important roles in the faith of a young person !!!</a:t>
            </a:r>
            <a:endParaRPr lang="en-US" sz="2400" b="1" dirty="0">
              <a:solidFill>
                <a:srgbClr val="FF0000"/>
              </a:solidFill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48620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191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撒母耳記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上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 27-34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在撒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2:23-25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和兒子溝通過之後，兒子不聽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以利做了些什麼事情？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好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像沒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有做什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麼事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情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神人對以利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說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話之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沒有嘗試去管教兩個兒子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好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像也沒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3.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利有沒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撕裂外袍、</a:t>
            </a: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剃頭</a:t>
            </a:r>
            <a:r>
              <a:rPr lang="en-US" altLang="zh-TW" dirty="0" smtClean="0">
                <a:latin typeface="HGSHeiseiMinchotaiW9" pitchFamily="18" charset="-128"/>
                <a:ea typeface="HGSHeiseiMinchotaiW9" pitchFamily="18" charset="-128"/>
              </a:rPr>
              <a:t>,</a:t>
            </a:r>
            <a:r>
              <a:rPr lang="en-US" altLang="zh-TW" dirty="0" smtClean="0"/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為兒子們的罪向神求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？以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利有沒有叫兒子們不能再獻祭因為他們得罪了耶和華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好像也沒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</a:t>
            </a: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39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對</a:t>
            </a:r>
            <a:r>
              <a:rPr lang="ja-JP" altLang="en-US" sz="2800" b="1" dirty="0">
                <a:solidFill>
                  <a:schemeClr val="tx1"/>
                </a:solidFill>
              </a:rPr>
              <a:t>青少年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267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4.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以利雖然是在殿中侍奉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神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他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有沒有按著神的教導去管教兒子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!! Nothing!!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「</a:t>
            </a:r>
            <a:r>
              <a:rPr lang="en-US" altLang="ja-JP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們 為 何 踐 踏 、 尊 重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 的 兒 子 過 於 尊 重 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我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 」</a:t>
            </a:r>
            <a:r>
              <a:rPr lang="ja-JP" altLang="en-US" i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撒上</a:t>
            </a:r>
            <a:r>
              <a:rPr lang="en-US" altLang="ja-JP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 29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5.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我們有沒有像以利一樣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們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教會侍奉神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們在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家里卻沒有按著神的心意和教導去管教孩子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「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因 為 主 所 愛 的 他 必 管 教 、 又 鞭 打 凡 所 收 納 的 兒 子 。」希伯來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書 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12:6</a:t>
            </a:r>
          </a:p>
          <a:p>
            <a:pPr marL="0" indent="0">
              <a:buNone/>
            </a:pP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「不 忍 用 杖 打 兒 子 的 、 是 恨 惡 他 ． 疼 愛 兒 子 的 、 隨 時 管 教 。」箴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言 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13:24</a:t>
            </a:r>
          </a:p>
          <a:p>
            <a:pPr marL="0" indent="0">
              <a:buNone/>
            </a:pP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2871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95154"/>
            <a:ext cx="8014991" cy="3755496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期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望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(Expectation) –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期望太高，反而變為失望。應該是</a:t>
            </a:r>
            <a:r>
              <a:rPr lang="zh-TW" altLang="en-US" u="heavy" dirty="0">
                <a:latin typeface="HGSHeiseiMinchotaiW9" pitchFamily="18" charset="-128"/>
                <a:ea typeface="HGSHeiseiMinchotaiW9" pitchFamily="18" charset="-128"/>
              </a:rPr>
              <a:t>按著子女的程度去定下目標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，不要太看重結果，因為在不能達到目標的過程中，青少年反而學習更多。</a:t>
            </a: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家規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(Rules and Consequence) –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彼此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商討犯家規的後果，切勿過嚴、過寬、不一致、不恆切。</a:t>
            </a:r>
            <a:r>
              <a:rPr lang="zh-CN" altLang="en-US" b="1" dirty="0">
                <a:latin typeface="HGSHeiseiMinchotaiW9" pitchFamily="18" charset="-128"/>
                <a:ea typeface="HGSHeiseiMinchotaiW9" pitchFamily="18" charset="-128"/>
              </a:rPr>
              <a:t>每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個家庭的家規都可能不一樣，但每個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青少年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都要遵守自己家裏的家規，也不需要與別的家規作比較。</a:t>
            </a: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溝通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(Communication) –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親子溝通是管教子女中很重要的技巧，</a:t>
            </a:r>
            <a:r>
              <a:rPr lang="zh-TW" altLang="en-US" b="1" u="heavy" dirty="0">
                <a:latin typeface="HGSHeiseiMinchotaiW9" pitchFamily="18" charset="-128"/>
                <a:ea typeface="HGSHeiseiMinchotaiW9" pitchFamily="18" charset="-128"/>
              </a:rPr>
              <a:t>沒有溝通，就不能有管教</a:t>
            </a:r>
            <a:r>
              <a:rPr lang="zh-TW" altLang="en-US" b="1" dirty="0">
                <a:latin typeface="HGSHeiseiMinchotaiW9" pitchFamily="18" charset="-128"/>
                <a:ea typeface="HGSHeiseiMinchotaiW9" pitchFamily="18" charset="-128"/>
              </a:rPr>
              <a:t>。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嘗試選擇合適時間、地點、和方法作有效的溝通。</a:t>
            </a: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7552" y="1752600"/>
            <a:ext cx="4647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2800" dirty="0" smtClean="0">
                <a:latin typeface="HGSHeiseiMinchotaiW9" pitchFamily="18" charset="-128"/>
                <a:ea typeface="HGSHeiseiMinchotaiW9" pitchFamily="18" charset="-128"/>
              </a:rPr>
              <a:t>I. </a:t>
            </a:r>
            <a:r>
              <a:rPr lang="zh-TW" altLang="en-US" sz="2800" dirty="0" smtClean="0">
                <a:latin typeface="HGSHeiseiMinchotaiW9" pitchFamily="18" charset="-128"/>
                <a:ea typeface="HGSHeiseiMinchotaiW9" pitchFamily="18" charset="-128"/>
              </a:rPr>
              <a:t>八</a:t>
            </a:r>
            <a:r>
              <a:rPr lang="zh-TW" altLang="en-US" sz="2800" dirty="0">
                <a:latin typeface="HGSHeiseiMinchotaiW9" pitchFamily="18" charset="-128"/>
                <a:ea typeface="HGSHeiseiMinchotaiW9" pitchFamily="18" charset="-128"/>
              </a:rPr>
              <a:t>項實踐方法</a:t>
            </a:r>
            <a:r>
              <a:rPr lang="en-US" sz="2800" dirty="0">
                <a:latin typeface="HGSHeiseiMinchotaiW9" pitchFamily="18" charset="-128"/>
                <a:ea typeface="HGSHeiseiMinchotaiW9" pitchFamily="18" charset="-128"/>
              </a:rPr>
              <a:t>(</a:t>
            </a:r>
            <a:r>
              <a:rPr lang="zh-TW" altLang="en-US" sz="2800" dirty="0">
                <a:latin typeface="HGSHeiseiMinchotaiW9" pitchFamily="18" charset="-128"/>
                <a:ea typeface="HGSHeiseiMinchotaiW9" pitchFamily="18" charset="-128"/>
              </a:rPr>
              <a:t>治家八件寶</a:t>
            </a:r>
            <a:r>
              <a:rPr lang="en-US" sz="2800" dirty="0">
                <a:latin typeface="HGSHeiseiMinchotaiW9" pitchFamily="18" charset="-128"/>
                <a:ea typeface="HGSHeiseiMinchotaiW9" pitchFamily="18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38722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95154"/>
            <a:ext cx="8014991" cy="326744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4"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時間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(Time) –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要選擇</a:t>
            </a:r>
            <a:r>
              <a:rPr lang="zh-TW" altLang="en-US" u="heavy" dirty="0">
                <a:latin typeface="HGSHeiseiMinchotaiW9" pitchFamily="18" charset="-128"/>
                <a:ea typeface="HGSHeiseiMinchotaiW9" pitchFamily="18" charset="-128"/>
              </a:rPr>
              <a:t>適當的時刻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去管與教孩</a:t>
            </a: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子</a:t>
            </a:r>
            <a:r>
              <a:rPr lang="en-US" altLang="zh-TW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時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間上也要適量和有質素。</a:t>
            </a: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pPr marL="457200" lvl="0" indent="-457200">
              <a:buFont typeface="+mj-lt"/>
              <a:buAutoNum type="arabicPeriod" startAt="4"/>
            </a:pP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鼓勵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(Encouragement) – 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先用同理心去明白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青少年的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情況，再指出改進方法， </a:t>
            </a:r>
            <a:r>
              <a:rPr lang="zh-CN" altLang="en-US" u="heavy" dirty="0">
                <a:latin typeface="HGSHeiseiMinchotaiW9" pitchFamily="18" charset="-128"/>
                <a:ea typeface="HGSHeiseiMinchotaiW9" pitchFamily="18" charset="-128"/>
              </a:rPr>
              <a:t>用正面的方法去鼓勵他</a:t>
            </a:r>
            <a:r>
              <a:rPr lang="zh-CN" altLang="en-US" u="heavy" dirty="0" smtClean="0">
                <a:latin typeface="HGSHeiseiMinchotaiW9" pitchFamily="18" charset="-128"/>
                <a:ea typeface="HGSHeiseiMinchotaiW9" pitchFamily="18" charset="-128"/>
              </a:rPr>
              <a:t>們</a:t>
            </a:r>
            <a:r>
              <a:rPr lang="zh-TW" altLang="en-US" u="heavy" dirty="0" smtClean="0">
                <a:latin typeface="HGSHeiseiMinchotaiW9" pitchFamily="18" charset="-128"/>
                <a:ea typeface="HGSHeiseiMinchotaiW9" pitchFamily="18" charset="-128"/>
              </a:rPr>
              <a:t>實</a:t>
            </a:r>
            <a:r>
              <a:rPr lang="zh-TW" altLang="en-US" u="heavy" dirty="0">
                <a:latin typeface="HGSHeiseiMinchotaiW9" pitchFamily="18" charset="-128"/>
                <a:ea typeface="HGSHeiseiMinchotaiW9" pitchFamily="18" charset="-128"/>
              </a:rPr>
              <a:t>踐，</a:t>
            </a:r>
            <a:r>
              <a:rPr lang="zh-CN" altLang="en-US" u="heavy" dirty="0">
                <a:latin typeface="HGSHeiseiMinchotaiW9" pitchFamily="18" charset="-128"/>
                <a:ea typeface="HGSHeiseiMinchotaiW9" pitchFamily="18" charset="-128"/>
              </a:rPr>
              <a:t>並信任他們有能力做到。</a:t>
            </a:r>
            <a:endParaRPr lang="en-US" u="heavy" dirty="0">
              <a:latin typeface="HGSHeiseiMinchotaiW9" pitchFamily="18" charset="-128"/>
              <a:ea typeface="HGSHeiseiMinchotaiW9" pitchFamily="18" charset="-128"/>
            </a:endParaRPr>
          </a:p>
          <a:p>
            <a:pPr marL="457200" lvl="0" indent="-457200">
              <a:buFont typeface="+mj-lt"/>
              <a:buAutoNum type="arabicPeriod" startAt="4"/>
            </a:pP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欣賞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(Appreciation) – 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嘗試欣賞行為背後是有好動機，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青少年巳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付上的努力，</a:t>
            </a:r>
            <a:r>
              <a:rPr lang="zh-CN" altLang="en-US" u="heavy" dirty="0">
                <a:latin typeface="HGSHeiseiMinchotaiW9" pitchFamily="18" charset="-128"/>
                <a:ea typeface="HGSHeiseiMinchotaiW9" pitchFamily="18" charset="-128"/>
              </a:rPr>
              <a:t>從正面去欣賞孩子的</a:t>
            </a:r>
            <a:r>
              <a:rPr lang="zh-CN" altLang="en-US" b="1" u="heavy" dirty="0">
                <a:latin typeface="HGSHeiseiMinchotaiW9" pitchFamily="18" charset="-128"/>
                <a:ea typeface="HGSHeiseiMinchotaiW9" pitchFamily="18" charset="-128"/>
              </a:rPr>
              <a:t>每</a:t>
            </a:r>
            <a:r>
              <a:rPr lang="zh-CN" altLang="en-US" u="heavy" dirty="0">
                <a:latin typeface="HGSHeiseiMinchotaiW9" pitchFamily="18" charset="-128"/>
                <a:ea typeface="HGSHeiseiMinchotaiW9" pitchFamily="18" charset="-128"/>
              </a:rPr>
              <a:t>一個進度</a:t>
            </a:r>
            <a:r>
              <a:rPr lang="zh-CN" altLang="en-US" dirty="0">
                <a:latin typeface="HGSHeiseiMinchotaiW9" pitchFamily="18" charset="-128"/>
                <a:ea typeface="HGSHeiseiMinchotaiW9" pitchFamily="18" charset="-128"/>
              </a:rPr>
              <a:t>。</a:t>
            </a: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7552" y="1752600"/>
            <a:ext cx="4647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2800" dirty="0" smtClean="0">
                <a:latin typeface="HGSHeiseiMinchotaiW9" pitchFamily="18" charset="-128"/>
                <a:ea typeface="HGSHeiseiMinchotaiW9" pitchFamily="18" charset="-128"/>
              </a:rPr>
              <a:t>I. </a:t>
            </a:r>
            <a:r>
              <a:rPr lang="zh-TW" altLang="en-US" sz="2800" dirty="0" smtClean="0">
                <a:latin typeface="HGSHeiseiMinchotaiW9" pitchFamily="18" charset="-128"/>
                <a:ea typeface="HGSHeiseiMinchotaiW9" pitchFamily="18" charset="-128"/>
              </a:rPr>
              <a:t>八</a:t>
            </a:r>
            <a:r>
              <a:rPr lang="zh-TW" altLang="en-US" sz="2800" dirty="0">
                <a:latin typeface="HGSHeiseiMinchotaiW9" pitchFamily="18" charset="-128"/>
                <a:ea typeface="HGSHeiseiMinchotaiW9" pitchFamily="18" charset="-128"/>
              </a:rPr>
              <a:t>項實踐方法</a:t>
            </a:r>
            <a:r>
              <a:rPr lang="en-US" sz="2800" dirty="0">
                <a:latin typeface="HGSHeiseiMinchotaiW9" pitchFamily="18" charset="-128"/>
                <a:ea typeface="HGSHeiseiMinchotaiW9" pitchFamily="18" charset="-128"/>
              </a:rPr>
              <a:t>(</a:t>
            </a:r>
            <a:r>
              <a:rPr lang="zh-TW" altLang="en-US" sz="2800" dirty="0">
                <a:latin typeface="HGSHeiseiMinchotaiW9" pitchFamily="18" charset="-128"/>
                <a:ea typeface="HGSHeiseiMinchotaiW9" pitchFamily="18" charset="-128"/>
              </a:rPr>
              <a:t>治家八件寶</a:t>
            </a:r>
            <a:r>
              <a:rPr lang="en-US" sz="2800" dirty="0">
                <a:latin typeface="HGSHeiseiMinchotaiW9" pitchFamily="18" charset="-128"/>
                <a:ea typeface="HGSHeiseiMinchotaiW9" pitchFamily="18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41754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95154"/>
            <a:ext cx="8014991" cy="326744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7"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尊重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(Respect) –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耐心全盤</a:t>
            </a:r>
            <a:r>
              <a:rPr lang="zh-TW" altLang="en-US" b="1" dirty="0">
                <a:latin typeface="HGSHeiseiMinchotaiW9" pitchFamily="18" charset="-128"/>
                <a:ea typeface="HGSHeiseiMinchotaiW9" pitchFamily="18" charset="-128"/>
              </a:rPr>
              <a:t>耹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聽青少年對或不對的意見，不要打斷對方說話，不用惡言相向，</a:t>
            </a:r>
            <a:r>
              <a:rPr lang="zh-TW" altLang="en-US" u="heavy" dirty="0">
                <a:latin typeface="HGSHeiseiMinchotaiW9" pitchFamily="18" charset="-128"/>
                <a:ea typeface="HGSHeiseiMinchotaiW9" pitchFamily="18" charset="-128"/>
              </a:rPr>
              <a:t>若父母有尊重子女的態度，子女也會學習有尊重父母的態度。</a:t>
            </a:r>
            <a:endParaRPr lang="en-US" u="heavy" dirty="0">
              <a:latin typeface="HGSHeiseiMinchotaiW9" pitchFamily="18" charset="-128"/>
              <a:ea typeface="HGSHeiseiMinchotaiW9" pitchFamily="18" charset="-128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支持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(Timely Support</a:t>
            </a:r>
            <a:r>
              <a:rPr lang="en-US" dirty="0">
                <a:latin typeface="HGSHeiseiMinchotaiW9" pitchFamily="18" charset="-128"/>
                <a:ea typeface="HGSHeiseiMinchotaiW9" pitchFamily="18" charset="-128"/>
              </a:rPr>
              <a:t>) –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父母需要有合時的回應給青少年，他們才感受到父母的支持。</a:t>
            </a:r>
            <a:r>
              <a:rPr lang="zh-TW" altLang="en-US" u="heavy" dirty="0">
                <a:latin typeface="HGSHeiseiMinchotaiW9" pitchFamily="18" charset="-128"/>
                <a:ea typeface="HGSHeiseiMinchotaiW9" pitchFamily="18" charset="-128"/>
              </a:rPr>
              <a:t>言行要一致才能表達到對孩子的信心。</a:t>
            </a:r>
            <a:endParaRPr lang="en-US" u="heavy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7552" y="1752600"/>
            <a:ext cx="4647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2800" dirty="0" smtClean="0">
                <a:latin typeface="HGSHeiseiMinchotaiW9" pitchFamily="18" charset="-128"/>
                <a:ea typeface="HGSHeiseiMinchotaiW9" pitchFamily="18" charset="-128"/>
              </a:rPr>
              <a:t>I. </a:t>
            </a:r>
            <a:r>
              <a:rPr lang="zh-TW" altLang="en-US" sz="2800" dirty="0" smtClean="0">
                <a:latin typeface="HGSHeiseiMinchotaiW9" pitchFamily="18" charset="-128"/>
                <a:ea typeface="HGSHeiseiMinchotaiW9" pitchFamily="18" charset="-128"/>
              </a:rPr>
              <a:t>八</a:t>
            </a:r>
            <a:r>
              <a:rPr lang="zh-TW" altLang="en-US" sz="2800" dirty="0">
                <a:latin typeface="HGSHeiseiMinchotaiW9" pitchFamily="18" charset="-128"/>
                <a:ea typeface="HGSHeiseiMinchotaiW9" pitchFamily="18" charset="-128"/>
              </a:rPr>
              <a:t>項實踐方法</a:t>
            </a:r>
            <a:r>
              <a:rPr lang="en-US" sz="2800" dirty="0">
                <a:latin typeface="HGSHeiseiMinchotaiW9" pitchFamily="18" charset="-128"/>
                <a:ea typeface="HGSHeiseiMinchotaiW9" pitchFamily="18" charset="-128"/>
              </a:rPr>
              <a:t>(</a:t>
            </a:r>
            <a:r>
              <a:rPr lang="zh-TW" altLang="en-US" sz="2800" dirty="0">
                <a:latin typeface="HGSHeiseiMinchotaiW9" pitchFamily="18" charset="-128"/>
                <a:ea typeface="HGSHeiseiMinchotaiW9" pitchFamily="18" charset="-128"/>
              </a:rPr>
              <a:t>治家八件寶</a:t>
            </a:r>
            <a:r>
              <a:rPr lang="en-US" sz="2800" dirty="0">
                <a:latin typeface="HGSHeiseiMinchotaiW9" pitchFamily="18" charset="-128"/>
                <a:ea typeface="HGSHeiseiMinchotaiW9" pitchFamily="18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231948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436415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560" y="1780726"/>
            <a:ext cx="9019310" cy="4945653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要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私底下去管教青少</a:t>
            </a: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年</a:t>
            </a:r>
            <a:r>
              <a:rPr lang="en-US" altLang="zh-TW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千萬不要在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眾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人前去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作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管</a:t>
            </a:r>
            <a:r>
              <a:rPr lang="zh-TW" altLang="en-US" dirty="0" smtClean="0">
                <a:latin typeface="HGSHeiseiMinchotaiW9" pitchFamily="18" charset="-128"/>
                <a:ea typeface="HGSHeiseiMinchotaiW9" pitchFamily="18" charset="-128"/>
              </a:rPr>
              <a:t>教</a:t>
            </a:r>
            <a:r>
              <a:rPr lang="en-US" altLang="zh-TW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特別在青少年的朋友面前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。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凡事包容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000" i="1" dirty="0">
                <a:latin typeface="HGSHeiseiMinchotaiW9" pitchFamily="18" charset="-128"/>
                <a:ea typeface="HGSHeiseiMinchotaiW9" pitchFamily="18" charset="-128"/>
              </a:rPr>
              <a:t>凡事相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信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凡事盼望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凡事忍耐。林前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13:7</a:t>
            </a:r>
          </a:p>
          <a:p>
            <a:pPr marL="457200" lvl="0" indent="-457200">
              <a:buFont typeface="+mj-lt"/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以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盼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望青少年聽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的意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見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不能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一定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青少年按著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的意見去做。除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非是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有家規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。</a:t>
            </a:r>
            <a:r>
              <a:rPr lang="zh-TW" altLang="en-US" dirty="0"/>
              <a:t> </a:t>
            </a:r>
            <a:r>
              <a:rPr lang="zh-TW" altLang="en-US" sz="2000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sz="2000" i="1" dirty="0">
                <a:latin typeface="HGSHeiseiMinchotaiW9" pitchFamily="18" charset="-128"/>
                <a:ea typeface="HGSHeiseiMinchotaiW9" pitchFamily="18" charset="-128"/>
              </a:rPr>
              <a:t>們作父親</a:t>
            </a:r>
            <a:r>
              <a:rPr lang="zh-TW" altLang="en-US" sz="2000" i="1" dirty="0" smtClean="0">
                <a:latin typeface="HGSHeiseiMinchotaiW9" pitchFamily="18" charset="-128"/>
                <a:ea typeface="HGSHeiseiMinchotaiW9" pitchFamily="18" charset="-128"/>
              </a:rPr>
              <a:t>的、</a:t>
            </a:r>
            <a:r>
              <a:rPr lang="zh-TW" altLang="en-US" sz="2000" i="1" dirty="0">
                <a:latin typeface="HGSHeiseiMinchotaiW9" pitchFamily="18" charset="-128"/>
                <a:ea typeface="HGSHeiseiMinchotaiW9" pitchFamily="18" charset="-128"/>
              </a:rPr>
              <a:t>不要惹兒女的氣、只要照</a:t>
            </a:r>
            <a:r>
              <a:rPr lang="zh-TW" altLang="en-US" sz="2000" i="1" dirty="0" smtClean="0">
                <a:latin typeface="HGSHeiseiMinchotaiW9" pitchFamily="18" charset="-128"/>
                <a:ea typeface="HGSHeiseiMinchotaiW9" pitchFamily="18" charset="-128"/>
              </a:rPr>
              <a:t>著主的教訓和警戒、養育他</a:t>
            </a:r>
            <a:r>
              <a:rPr lang="zh-TW" altLang="en-US" sz="2000" i="1" dirty="0">
                <a:latin typeface="HGSHeiseiMinchotaiW9" pitchFamily="18" charset="-128"/>
                <a:ea typeface="HGSHeiseiMinchotaiW9" pitchFamily="18" charset="-128"/>
              </a:rPr>
              <a:t>們。 </a:t>
            </a:r>
            <a:r>
              <a:rPr lang="zh-TW" altLang="en-US" sz="2000" i="1" dirty="0" smtClean="0">
                <a:latin typeface="HGSHeiseiMinchotaiW9" pitchFamily="18" charset="-128"/>
                <a:ea typeface="HGSHeiseiMinchotaiW9" pitchFamily="18" charset="-128"/>
              </a:rPr>
              <a:t>弗</a:t>
            </a:r>
            <a:r>
              <a:rPr lang="en-US" altLang="zh-TW" sz="2000" i="1" dirty="0" smtClean="0">
                <a:latin typeface="HGSHeiseiMinchotaiW9" pitchFamily="18" charset="-128"/>
                <a:ea typeface="HGSHeiseiMinchotaiW9" pitchFamily="18" charset="-128"/>
              </a:rPr>
              <a:t>6:4</a:t>
            </a:r>
            <a:endParaRPr lang="en-US" altLang="ja-JP" sz="2000" i="1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參與青少年作出的決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定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 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</a:rPr>
              <a:t>A.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不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能奪權為青少年作出決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定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但要在旁作轉導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。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</a:rPr>
              <a:t>B.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不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能所有的決定都是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青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少年作出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，而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父母只是在旁觀看。 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</a:rPr>
              <a:t>要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知道何時放手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</a:rPr>
              <a:t>,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</a:rPr>
              <a:t>何時不能放手。 </a:t>
            </a:r>
            <a:r>
              <a:rPr lang="ja-JP" altLang="en-US" sz="2000" i="1" dirty="0">
                <a:latin typeface="HGSHeiseiMinchotaiW9" pitchFamily="18" charset="-128"/>
                <a:ea typeface="HGSHeiseiMinchotaiW9" pitchFamily="18" charset="-128"/>
              </a:rPr>
              <a:t>申命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記 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6: 6-7</a:t>
            </a:r>
            <a:endParaRPr lang="en-US" sz="2000" i="1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允許青少年犯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錯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他們才能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從錯誤中學會成長。 </a:t>
            </a:r>
            <a:r>
              <a:rPr lang="ja-JP" altLang="en-US" sz="2000" i="1" dirty="0">
                <a:latin typeface="HGSHeiseiMinchotaiW9" pitchFamily="18" charset="-128"/>
                <a:ea typeface="HGSHeiseiMinchotaiW9" pitchFamily="18" charset="-128"/>
              </a:rPr>
              <a:t>歌羅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西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3:13</a:t>
            </a:r>
          </a:p>
          <a:p>
            <a:pPr marL="457200" indent="-457200">
              <a:buFont typeface="+mj-lt"/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能只是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管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而不教導 。 也不能只是教導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而不管。 </a:t>
            </a:r>
            <a:r>
              <a:rPr lang="ja-JP" altLang="en-US" sz="2000" i="1" dirty="0">
                <a:latin typeface="HGSHeiseiMinchotaiW9" pitchFamily="18" charset="-128"/>
                <a:ea typeface="HGSHeiseiMinchotaiW9" pitchFamily="18" charset="-128"/>
              </a:rPr>
              <a:t>希伯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來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12:6</a:t>
            </a:r>
            <a:endParaRPr lang="en-US" altLang="ja-JP" sz="2000" i="1" dirty="0">
              <a:latin typeface="HGSHeiseiMinchotaiW9" pitchFamily="18" charset="-128"/>
              <a:ea typeface="HGSHeiseiMinchotaiW9" pitchFamily="18" charset="-128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目標不應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該只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是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盼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望青少年信主受洗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目標是應該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盼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望青少年不斷的在主裹成長。 </a:t>
            </a:r>
            <a:r>
              <a:rPr lang="ja-JP" altLang="en-US" sz="2000" i="1" dirty="0">
                <a:latin typeface="HGSHeiseiMinchotaiW9" pitchFamily="18" charset="-128"/>
                <a:ea typeface="HGSHeiseiMinchotaiW9" pitchFamily="18" charset="-128"/>
              </a:rPr>
              <a:t>路</a:t>
            </a:r>
            <a:r>
              <a:rPr lang="ja-JP" altLang="en-US" sz="2000" i="1" dirty="0" smtClean="0">
                <a:latin typeface="HGSHeiseiMinchotaiW9" pitchFamily="18" charset="-128"/>
                <a:ea typeface="HGSHeiseiMinchotaiW9" pitchFamily="18" charset="-128"/>
              </a:rPr>
              <a:t>加 </a:t>
            </a:r>
            <a:r>
              <a:rPr lang="en-US" altLang="ja-JP" sz="2000" i="1" dirty="0" smtClean="0">
                <a:latin typeface="HGSHeiseiMinchotaiW9" pitchFamily="18" charset="-128"/>
                <a:ea typeface="HGSHeiseiMinchotaiW9" pitchFamily="18" charset="-128"/>
              </a:rPr>
              <a:t>13:19</a:t>
            </a:r>
            <a:endParaRPr lang="en-US" altLang="ja-JP" sz="2000" i="1" dirty="0">
              <a:latin typeface="HGSHeiseiMinchotaiW9" pitchFamily="18" charset="-128"/>
              <a:ea typeface="HGSHeiseiMinchotaiW9" pitchFamily="18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551" y="1336960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2800" dirty="0" smtClean="0">
                <a:latin typeface="HGSHeiseiMinchotaiW9" pitchFamily="18" charset="-128"/>
                <a:ea typeface="HGSHeiseiMinchotaiW9" pitchFamily="18" charset="-128"/>
              </a:rPr>
              <a:t>III. </a:t>
            </a:r>
            <a:r>
              <a:rPr lang="ja-JP" altLang="en-US" sz="2800" dirty="0">
                <a:latin typeface="HGSHeiseiMinchotaiW9" pitchFamily="18" charset="-128"/>
                <a:ea typeface="HGSHeiseiMinchotaiW9" pitchFamily="18" charset="-128"/>
              </a:rPr>
              <a:t>父母該做和</a:t>
            </a:r>
            <a:r>
              <a:rPr lang="ja-JP" altLang="en-US" sz="2800" dirty="0" smtClean="0">
                <a:latin typeface="HGSHeiseiMinchotaiW9" pitchFamily="18" charset="-128"/>
                <a:ea typeface="HGSHeiseiMinchotaiW9" pitchFamily="18" charset="-128"/>
              </a:rPr>
              <a:t>不</a:t>
            </a:r>
            <a:r>
              <a:rPr lang="ja-JP" altLang="en-US" sz="2800" dirty="0">
                <a:latin typeface="HGSHeiseiMinchotaiW9" pitchFamily="18" charset="-128"/>
                <a:ea typeface="HGSHeiseiMinchotaiW9" pitchFamily="18" charset="-128"/>
              </a:rPr>
              <a:t>該</a:t>
            </a:r>
            <a:r>
              <a:rPr lang="ja-JP" altLang="en-US" sz="2800" dirty="0" smtClean="0">
                <a:latin typeface="HGSHeiseiMinchotaiW9" pitchFamily="18" charset="-128"/>
                <a:ea typeface="HGSHeiseiMinchotaiW9" pitchFamily="18" charset="-128"/>
              </a:rPr>
              <a:t>做 </a:t>
            </a:r>
            <a:r>
              <a:rPr lang="en-US" altLang="ja-JP" sz="2800" dirty="0" smtClean="0">
                <a:latin typeface="HGSHeiseiMinchotaiW9" pitchFamily="18" charset="-128"/>
                <a:ea typeface="HGSHeiseiMinchotaiW9" pitchFamily="18" charset="-128"/>
              </a:rPr>
              <a:t>(</a:t>
            </a:r>
            <a:r>
              <a:rPr lang="en-US" altLang="ja-JP" sz="2800" dirty="0" smtClean="0">
                <a:ea typeface="HGSHeiseiMinchotaiW9" pitchFamily="18" charset="-128"/>
              </a:rPr>
              <a:t>Parents dos and don’ts</a:t>
            </a:r>
            <a:r>
              <a:rPr lang="en-US" altLang="ja-JP" sz="2800" dirty="0" smtClean="0">
                <a:latin typeface="HGSHeiseiMinchotaiW9" pitchFamily="18" charset="-128"/>
                <a:ea typeface="HGSHeiseiMinchotaiW9" pitchFamily="18" charset="-128"/>
              </a:rPr>
              <a:t>)</a:t>
            </a:r>
            <a:endParaRPr lang="en-US" sz="2800" dirty="0"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30124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對青少年的管與教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380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思考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457200" indent="-457200">
              <a:buAutoNum type="arabi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今天我們是在教會侍奉神的人 ，我們在家中有沒有按著神的心意去教導和管理我們的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我想不想把我的信仰傳到下一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代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呢？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傳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到下一代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下一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代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呢？</a:t>
            </a:r>
            <a:endParaRPr lang="en-US" altLang="ja-JP" b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功課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試在家用管教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治家八件寶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方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法去管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教我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們的孩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也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嘗試去思考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父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母該做和不該做的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事</a:t>
            </a:r>
            <a:r>
              <a:rPr lang="en-US" altLang="ja-JP" dirty="0" smtClean="0">
                <a:ea typeface="HGSHeiseiMinchotaiW9" pitchFamily="18" charset="-128"/>
              </a:rPr>
              <a:t>(dos and don’ts)</a:t>
            </a:r>
          </a:p>
          <a:p>
            <a:pPr marL="0" indent="0">
              <a:buNone/>
            </a:pPr>
            <a:endParaRPr lang="en-US" altLang="ja-JP" dirty="0" smtClean="0"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5802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8833</TotalTime>
  <Words>2118</Words>
  <Application>Microsoft Office PowerPoint</Application>
  <PresentationFormat>On-screen Show (4:3)</PresentationFormat>
  <Paragraphs>128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Waveform</vt:lpstr>
      <vt:lpstr>養育合神心意的兒女 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  <vt:lpstr>對青少年的管與教 I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養育合神心意的兒女</dc:title>
  <dc:creator>Tse Family</dc:creator>
  <cp:lastModifiedBy>Kathy T</cp:lastModifiedBy>
  <cp:revision>640</cp:revision>
  <dcterms:created xsi:type="dcterms:W3CDTF">2013-05-22T20:58:38Z</dcterms:created>
  <dcterms:modified xsi:type="dcterms:W3CDTF">2013-07-26T21:05:09Z</dcterms:modified>
</cp:coreProperties>
</file>